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256" r:id="rId2"/>
    <p:sldId id="271" r:id="rId3"/>
    <p:sldId id="257" r:id="rId4"/>
    <p:sldId id="258" r:id="rId5"/>
    <p:sldId id="259" r:id="rId6"/>
    <p:sldId id="260" r:id="rId7"/>
    <p:sldId id="261" r:id="rId8"/>
    <p:sldId id="262" r:id="rId9"/>
    <p:sldId id="263" r:id="rId10"/>
    <p:sldId id="264" r:id="rId11"/>
    <p:sldId id="265" r:id="rId12"/>
    <p:sldId id="267" r:id="rId13"/>
    <p:sldId id="268" r:id="rId14"/>
    <p:sldId id="272" r:id="rId15"/>
    <p:sldId id="273" r:id="rId16"/>
    <p:sldId id="269" r:id="rId17"/>
    <p:sldId id="270" r:id="rId1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02"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AD2F00A-B97E-4E8B-A513-FA99F1E10F6B}" type="datetimeFigureOut">
              <a:rPr lang="en-US" smtClean="0"/>
              <a:pPr/>
              <a:t>2/16/2015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8D04616-0ADC-48EB-8FF0-1333C09AF79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65A67B2-9768-4262-9E8B-15F271810838}" type="datetimeFigureOut">
              <a:rPr lang="en-US" smtClean="0"/>
              <a:pPr/>
              <a:t>2/16/2015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154A2A2-0520-4DA8-AC97-1ABB8B3D8C6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54A2A2-0520-4DA8-AC97-1ABB8B3D8C64}"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Review the</a:t>
            </a:r>
            <a:r>
              <a:rPr lang="en-US" baseline="0" dirty="0" smtClean="0"/>
              <a:t> curriculum work teachers have done.  Emphasize that </a:t>
            </a:r>
            <a:r>
              <a:rPr lang="en-US" baseline="0" dirty="0" err="1" smtClean="0"/>
              <a:t>GoMath</a:t>
            </a:r>
            <a:r>
              <a:rPr lang="en-US" baseline="0" dirty="0" smtClean="0"/>
              <a:t> is not our curriculum.  Discuss what the district is doing instructionally to improve student success with the increased rigor of the PA Core Standards—LFS.   Review the assessment work teachers have done and are doing in math.  </a:t>
            </a:r>
            <a:endParaRPr lang="en-US" dirty="0"/>
          </a:p>
        </p:txBody>
      </p:sp>
      <p:sp>
        <p:nvSpPr>
          <p:cNvPr id="4" name="Slide Number Placeholder 3"/>
          <p:cNvSpPr>
            <a:spLocks noGrp="1"/>
          </p:cNvSpPr>
          <p:nvPr>
            <p:ph type="sldNum" sz="quarter" idx="10"/>
          </p:nvPr>
        </p:nvSpPr>
        <p:spPr/>
        <p:txBody>
          <a:bodyPr/>
          <a:lstStyle/>
          <a:p>
            <a:fld id="{B154A2A2-0520-4DA8-AC97-1ABB8B3D8C64}"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Discuss/explain  what each shift</a:t>
            </a:r>
            <a:r>
              <a:rPr lang="en-US" baseline="0" dirty="0" smtClean="0"/>
              <a:t>.  Introduce Doreen and K-4 Progressions and Mathematical Practices.   </a:t>
            </a:r>
            <a:endParaRPr lang="en-US" dirty="0"/>
          </a:p>
        </p:txBody>
      </p:sp>
      <p:sp>
        <p:nvSpPr>
          <p:cNvPr id="4" name="Slide Number Placeholder 3"/>
          <p:cNvSpPr>
            <a:spLocks noGrp="1"/>
          </p:cNvSpPr>
          <p:nvPr>
            <p:ph type="sldNum" sz="quarter" idx="10"/>
          </p:nvPr>
        </p:nvSpPr>
        <p:spPr/>
        <p:txBody>
          <a:bodyPr/>
          <a:lstStyle/>
          <a:p>
            <a:fld id="{B154A2A2-0520-4DA8-AC97-1ABB8B3D8C64}"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54A2A2-0520-4DA8-AC97-1ABB8B3D8C64}"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54A2A2-0520-4DA8-AC97-1ABB8B3D8C64}"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parents turn in their index card with any questions that have not yet been answered.   </a:t>
            </a:r>
            <a:endParaRPr lang="en-US" dirty="0"/>
          </a:p>
        </p:txBody>
      </p:sp>
      <p:sp>
        <p:nvSpPr>
          <p:cNvPr id="4" name="Slide Number Placeholder 3"/>
          <p:cNvSpPr>
            <a:spLocks noGrp="1"/>
          </p:cNvSpPr>
          <p:nvPr>
            <p:ph type="sldNum" sz="quarter" idx="10"/>
          </p:nvPr>
        </p:nvSpPr>
        <p:spPr/>
        <p:txBody>
          <a:bodyPr/>
          <a:lstStyle/>
          <a:p>
            <a:fld id="{B154A2A2-0520-4DA8-AC97-1ABB8B3D8C64}"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Respond to questions submitted by parents.   Encourage them to pick up handouts on table in hallway if they have not already.  Answer LEQ</a:t>
            </a:r>
            <a:r>
              <a:rPr lang="en-US" baseline="0" dirty="0" smtClean="0"/>
              <a:t> to summarize.   Thank teachers for their hard work and thank parents for coming out.  Thank Tara Pitts and the Early Childhood CTE students for providing childcare.  </a:t>
            </a:r>
            <a:endParaRPr lang="en-US" dirty="0"/>
          </a:p>
        </p:txBody>
      </p:sp>
      <p:sp>
        <p:nvSpPr>
          <p:cNvPr id="4" name="Slide Number Placeholder 3"/>
          <p:cNvSpPr>
            <a:spLocks noGrp="1"/>
          </p:cNvSpPr>
          <p:nvPr>
            <p:ph type="sldNum" sz="quarter" idx="10"/>
          </p:nvPr>
        </p:nvSpPr>
        <p:spPr/>
        <p:txBody>
          <a:bodyPr/>
          <a:lstStyle/>
          <a:p>
            <a:fld id="{B154A2A2-0520-4DA8-AC97-1ABB8B3D8C64}"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DF444DC5-E8D8-4FF9-A80C-F7A836889CA1}" type="datetimeFigureOut">
              <a:rPr lang="en-US" smtClean="0"/>
              <a:pPr/>
              <a:t>2/16/2015</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FD214C79-D300-4C6A-8A71-1A5A8AD1FA9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F444DC5-E8D8-4FF9-A80C-F7A836889CA1}" type="datetimeFigureOut">
              <a:rPr lang="en-US" smtClean="0"/>
              <a:pPr/>
              <a:t>2/16/2015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D214C79-D300-4C6A-8A71-1A5A8AD1FA9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DF444DC5-E8D8-4FF9-A80C-F7A836889CA1}" type="datetimeFigureOut">
              <a:rPr lang="en-US" smtClean="0"/>
              <a:pPr/>
              <a:t>2/16/2015</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FD214C79-D300-4C6A-8A71-1A5A8AD1FA9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F444DC5-E8D8-4FF9-A80C-F7A836889CA1}" type="datetimeFigureOut">
              <a:rPr lang="en-US" smtClean="0"/>
              <a:pPr/>
              <a:t>2/16/2015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D214C79-D300-4C6A-8A71-1A5A8AD1FA9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DF444DC5-E8D8-4FF9-A80C-F7A836889CA1}" type="datetimeFigureOut">
              <a:rPr lang="en-US" smtClean="0"/>
              <a:pPr/>
              <a:t>2/16/2015</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FD214C79-D300-4C6A-8A71-1A5A8AD1FA9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F444DC5-E8D8-4FF9-A80C-F7A836889CA1}" type="datetimeFigureOut">
              <a:rPr lang="en-US" smtClean="0"/>
              <a:pPr/>
              <a:t>2/16/2015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FD214C79-D300-4C6A-8A71-1A5A8AD1FA9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F444DC5-E8D8-4FF9-A80C-F7A836889CA1}" type="datetimeFigureOut">
              <a:rPr lang="en-US" smtClean="0"/>
              <a:pPr/>
              <a:t>2/16/2015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FD214C79-D300-4C6A-8A71-1A5A8AD1FA9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DF444DC5-E8D8-4FF9-A80C-F7A836889CA1}" type="datetimeFigureOut">
              <a:rPr lang="en-US" smtClean="0"/>
              <a:pPr/>
              <a:t>2/16/2015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FD214C79-D300-4C6A-8A71-1A5A8AD1FA9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DF444DC5-E8D8-4FF9-A80C-F7A836889CA1}" type="datetimeFigureOut">
              <a:rPr lang="en-US" smtClean="0"/>
              <a:pPr/>
              <a:t>2/16/2015</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FD214C79-D300-4C6A-8A71-1A5A8AD1FA9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F444DC5-E8D8-4FF9-A80C-F7A836889CA1}" type="datetimeFigureOut">
              <a:rPr lang="en-US" smtClean="0"/>
              <a:pPr/>
              <a:t>2/16/2015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FD214C79-D300-4C6A-8A71-1A5A8AD1FA9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DF444DC5-E8D8-4FF9-A80C-F7A836889CA1}" type="datetimeFigureOut">
              <a:rPr lang="en-US" smtClean="0"/>
              <a:pPr/>
              <a:t>2/16/2015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FD214C79-D300-4C6A-8A71-1A5A8AD1FA96}"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DF444DC5-E8D8-4FF9-A80C-F7A836889CA1}" type="datetimeFigureOut">
              <a:rPr lang="en-US" smtClean="0"/>
              <a:pPr/>
              <a:t>2/16/2015</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FD214C79-D300-4C6A-8A71-1A5A8AD1FA9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5s0rRk9sER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s://www.dropbox.com/s/u0lqop3lf8n99gh/Progression%20of%20Adding%20and%20Subtraction%20in%20the%20Common%20Core%20K-3.docx?dl=0" TargetMode="External"/><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file:///C:\Users\ewilson\Dropbox\Progression%20of%20add-subtr%20K-4%20how%20are%20they%20adding.docx" TargetMode="External"/><Relationship Id="rId4" Type="http://schemas.openxmlformats.org/officeDocument/2006/relationships/hyperlink" Target="file:///C:\Users\ewilson\Dropbox\Progression%20of%20add-subtr%20K-4%20how%20high%20are%20they%20adding%20to.doc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smtClean="0">
                <a:solidFill>
                  <a:schemeClr val="bg1"/>
                </a:solidFill>
              </a:rPr>
              <a:t>Getting to the core: How do I help my child in math?  </a:t>
            </a:r>
            <a:endParaRPr lang="en-US" dirty="0">
              <a:solidFill>
                <a:schemeClr val="bg1"/>
              </a:solidFill>
            </a:endParaRPr>
          </a:p>
        </p:txBody>
      </p:sp>
      <p:sp>
        <p:nvSpPr>
          <p:cNvPr id="3" name="Subtitle 2"/>
          <p:cNvSpPr>
            <a:spLocks noGrp="1"/>
          </p:cNvSpPr>
          <p:nvPr>
            <p:ph type="subTitle" idx="1"/>
          </p:nvPr>
        </p:nvSpPr>
        <p:spPr/>
        <p:txBody>
          <a:bodyPr>
            <a:normAutofit lnSpcReduction="10000"/>
          </a:bodyPr>
          <a:lstStyle/>
          <a:p>
            <a:pPr algn="l"/>
            <a:r>
              <a:rPr lang="en-US" dirty="0" smtClean="0"/>
              <a:t>February 6, 2015</a:t>
            </a:r>
          </a:p>
          <a:p>
            <a:pPr algn="l"/>
            <a:r>
              <a:rPr lang="en-US" dirty="0" err="1" smtClean="0"/>
              <a:t>Octorara</a:t>
            </a:r>
            <a:r>
              <a:rPr lang="en-US" dirty="0" smtClean="0"/>
              <a:t> Area School District</a:t>
            </a:r>
          </a:p>
          <a:p>
            <a:pPr algn="l"/>
            <a:r>
              <a:rPr lang="en-US" dirty="0" smtClean="0"/>
              <a:t>K-6</a:t>
            </a:r>
            <a:endParaRPr lang="en-US" dirty="0"/>
          </a:p>
        </p:txBody>
      </p:sp>
      <p:pic>
        <p:nvPicPr>
          <p:cNvPr id="4" name="Picture 3" descr="Brave.png"/>
          <p:cNvPicPr>
            <a:picLocks noChangeAspect="1"/>
          </p:cNvPicPr>
          <p:nvPr/>
        </p:nvPicPr>
        <p:blipFill>
          <a:blip r:embed="rId2" cstate="print"/>
          <a:stretch>
            <a:fillRect/>
          </a:stretch>
        </p:blipFill>
        <p:spPr>
          <a:xfrm>
            <a:off x="609600" y="228600"/>
            <a:ext cx="1371600" cy="1219200"/>
          </a:xfrm>
          <a:prstGeom prst="rect">
            <a:avLst/>
          </a:prstGeom>
        </p:spPr>
      </p:pic>
      <p:pic>
        <p:nvPicPr>
          <p:cNvPr id="1027" name="Picture 3" descr="C:\Users\ewilson\AppData\Local\Microsoft\Windows\Temporary Internet Files\Content.IE5\CU3J78RG\Apple-core1[1].jpg"/>
          <p:cNvPicPr>
            <a:picLocks noChangeAspect="1" noChangeArrowheads="1"/>
          </p:cNvPicPr>
          <p:nvPr/>
        </p:nvPicPr>
        <p:blipFill>
          <a:blip r:embed="rId3" cstate="print"/>
          <a:srcRect/>
          <a:stretch>
            <a:fillRect/>
          </a:stretch>
        </p:blipFill>
        <p:spPr bwMode="auto">
          <a:xfrm>
            <a:off x="4114800" y="4648200"/>
            <a:ext cx="4514850" cy="204787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152400"/>
            <a:ext cx="8077200" cy="6553200"/>
          </a:xfrm>
          <a:prstGeom prst="rect">
            <a:avLst/>
          </a:prstGeom>
          <a:noFill/>
          <a:ln w="9525">
            <a:noFill/>
            <a:miter lim="800000"/>
            <a:headEnd/>
            <a:tailEnd/>
          </a:ln>
        </p:spPr>
      </p:pic>
      <p:pic>
        <p:nvPicPr>
          <p:cNvPr id="4" name="Picture 2" descr="C:\Users\ewilson\AppData\Local\Microsoft\Windows\Temporary Internet Files\Content.IE5\DKBJ8HN5\apple_core_cutie_mark_request_by_rildraw-d489cw2[1].png"/>
          <p:cNvPicPr>
            <a:picLocks noChangeAspect="1" noChangeArrowheads="1"/>
          </p:cNvPicPr>
          <p:nvPr/>
        </p:nvPicPr>
        <p:blipFill>
          <a:blip r:embed="rId3" cstate="print"/>
          <a:srcRect/>
          <a:stretch>
            <a:fillRect/>
          </a:stretch>
        </p:blipFill>
        <p:spPr bwMode="auto">
          <a:xfrm>
            <a:off x="7543800" y="5410200"/>
            <a:ext cx="1425113" cy="1295400"/>
          </a:xfrm>
          <a:prstGeom prst="rect">
            <a:avLst/>
          </a:prstGeom>
          <a:noFill/>
        </p:spPr>
      </p:pic>
      <p:pic>
        <p:nvPicPr>
          <p:cNvPr id="5" name="Picture 4" descr="Brave.png"/>
          <p:cNvPicPr>
            <a:picLocks noChangeAspect="1"/>
          </p:cNvPicPr>
          <p:nvPr/>
        </p:nvPicPr>
        <p:blipFill>
          <a:blip r:embed="rId4" cstate="print"/>
          <a:stretch>
            <a:fillRect/>
          </a:stretch>
        </p:blipFill>
        <p:spPr>
          <a:xfrm>
            <a:off x="7696200" y="152400"/>
            <a:ext cx="1145953" cy="108499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04800" y="304800"/>
            <a:ext cx="7649863" cy="6553200"/>
          </a:xfrm>
          <a:prstGeom prst="rect">
            <a:avLst/>
          </a:prstGeom>
          <a:noFill/>
          <a:ln w="9525">
            <a:noFill/>
            <a:miter lim="800000"/>
            <a:headEnd/>
            <a:tailEnd/>
          </a:ln>
        </p:spPr>
      </p:pic>
      <p:pic>
        <p:nvPicPr>
          <p:cNvPr id="3" name="Picture 2" descr="C:\Users\ewilson\AppData\Local\Microsoft\Windows\Temporary Internet Files\Content.IE5\DKBJ8HN5\apple_core_cutie_mark_request_by_rildraw-d489cw2[1].png"/>
          <p:cNvPicPr>
            <a:picLocks noChangeAspect="1" noChangeArrowheads="1"/>
          </p:cNvPicPr>
          <p:nvPr/>
        </p:nvPicPr>
        <p:blipFill>
          <a:blip r:embed="rId3" cstate="print"/>
          <a:srcRect/>
          <a:stretch>
            <a:fillRect/>
          </a:stretch>
        </p:blipFill>
        <p:spPr bwMode="auto">
          <a:xfrm>
            <a:off x="7543800" y="5410200"/>
            <a:ext cx="1425113" cy="1295400"/>
          </a:xfrm>
          <a:prstGeom prst="rect">
            <a:avLst/>
          </a:prstGeom>
          <a:noFill/>
        </p:spPr>
      </p:pic>
      <p:pic>
        <p:nvPicPr>
          <p:cNvPr id="4" name="Picture 3" descr="Brave.png"/>
          <p:cNvPicPr>
            <a:picLocks noChangeAspect="1"/>
          </p:cNvPicPr>
          <p:nvPr/>
        </p:nvPicPr>
        <p:blipFill>
          <a:blip r:embed="rId4" cstate="print"/>
          <a:stretch>
            <a:fillRect/>
          </a:stretch>
        </p:blipFill>
        <p:spPr>
          <a:xfrm>
            <a:off x="7696200" y="152400"/>
            <a:ext cx="1145953" cy="108499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152400"/>
            <a:ext cx="8153400" cy="7010400"/>
          </a:xfrm>
          <a:prstGeom prst="rect">
            <a:avLst/>
          </a:prstGeom>
          <a:noFill/>
          <a:ln w="9525">
            <a:noFill/>
            <a:miter lim="800000"/>
            <a:headEnd/>
            <a:tailEnd/>
          </a:ln>
        </p:spPr>
      </p:pic>
      <p:pic>
        <p:nvPicPr>
          <p:cNvPr id="3" name="Picture 2" descr="C:\Users\ewilson\AppData\Local\Microsoft\Windows\Temporary Internet Files\Content.IE5\DKBJ8HN5\apple_core_cutie_mark_request_by_rildraw-d489cw2[1].png"/>
          <p:cNvPicPr>
            <a:picLocks noChangeAspect="1" noChangeArrowheads="1"/>
          </p:cNvPicPr>
          <p:nvPr/>
        </p:nvPicPr>
        <p:blipFill>
          <a:blip r:embed="rId3" cstate="print"/>
          <a:srcRect/>
          <a:stretch>
            <a:fillRect/>
          </a:stretch>
        </p:blipFill>
        <p:spPr bwMode="auto">
          <a:xfrm>
            <a:off x="7543800" y="5410200"/>
            <a:ext cx="1425113" cy="1295400"/>
          </a:xfrm>
          <a:prstGeom prst="rect">
            <a:avLst/>
          </a:prstGeom>
          <a:noFill/>
        </p:spPr>
      </p:pic>
      <p:pic>
        <p:nvPicPr>
          <p:cNvPr id="4" name="Picture 3" descr="Brave.png"/>
          <p:cNvPicPr>
            <a:picLocks noChangeAspect="1"/>
          </p:cNvPicPr>
          <p:nvPr/>
        </p:nvPicPr>
        <p:blipFill>
          <a:blip r:embed="rId4" cstate="print"/>
          <a:stretch>
            <a:fillRect/>
          </a:stretch>
        </p:blipFill>
        <p:spPr>
          <a:xfrm>
            <a:off x="7696200" y="152400"/>
            <a:ext cx="1145953" cy="108499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152400"/>
            <a:ext cx="8077200" cy="6477000"/>
          </a:xfrm>
          <a:prstGeom prst="rect">
            <a:avLst/>
          </a:prstGeom>
          <a:noFill/>
          <a:ln w="9525">
            <a:noFill/>
            <a:miter lim="800000"/>
            <a:headEnd/>
            <a:tailEnd/>
          </a:ln>
        </p:spPr>
      </p:pic>
      <p:pic>
        <p:nvPicPr>
          <p:cNvPr id="3" name="Picture 2" descr="C:\Users\ewilson\AppData\Local\Microsoft\Windows\Temporary Internet Files\Content.IE5\DKBJ8HN5\apple_core_cutie_mark_request_by_rildraw-d489cw2[1].png"/>
          <p:cNvPicPr>
            <a:picLocks noChangeAspect="1" noChangeArrowheads="1"/>
          </p:cNvPicPr>
          <p:nvPr/>
        </p:nvPicPr>
        <p:blipFill>
          <a:blip r:embed="rId3" cstate="print"/>
          <a:srcRect/>
          <a:stretch>
            <a:fillRect/>
          </a:stretch>
        </p:blipFill>
        <p:spPr bwMode="auto">
          <a:xfrm>
            <a:off x="7543800" y="5410200"/>
            <a:ext cx="1425113" cy="1295400"/>
          </a:xfrm>
          <a:prstGeom prst="rect">
            <a:avLst/>
          </a:prstGeom>
          <a:noFill/>
        </p:spPr>
      </p:pic>
      <p:pic>
        <p:nvPicPr>
          <p:cNvPr id="4" name="Picture 3" descr="Brave.png"/>
          <p:cNvPicPr>
            <a:picLocks noChangeAspect="1"/>
          </p:cNvPicPr>
          <p:nvPr/>
        </p:nvPicPr>
        <p:blipFill>
          <a:blip r:embed="rId4" cstate="print"/>
          <a:stretch>
            <a:fillRect/>
          </a:stretch>
        </p:blipFill>
        <p:spPr>
          <a:xfrm>
            <a:off x="7696200" y="152400"/>
            <a:ext cx="1145953" cy="108499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04800" y="304800"/>
            <a:ext cx="7696200" cy="6324600"/>
          </a:xfrm>
          <a:prstGeom prst="rect">
            <a:avLst/>
          </a:prstGeom>
          <a:noFill/>
          <a:ln w="9525">
            <a:noFill/>
            <a:miter lim="800000"/>
            <a:headEnd/>
            <a:tailEnd/>
          </a:ln>
        </p:spPr>
      </p:pic>
      <p:pic>
        <p:nvPicPr>
          <p:cNvPr id="3" name="Picture 2" descr="Brave.png"/>
          <p:cNvPicPr>
            <a:picLocks noChangeAspect="1"/>
          </p:cNvPicPr>
          <p:nvPr/>
        </p:nvPicPr>
        <p:blipFill>
          <a:blip r:embed="rId3" cstate="print"/>
          <a:stretch>
            <a:fillRect/>
          </a:stretch>
        </p:blipFill>
        <p:spPr>
          <a:xfrm>
            <a:off x="7696200" y="152400"/>
            <a:ext cx="1145953" cy="1084998"/>
          </a:xfrm>
          <a:prstGeom prst="rect">
            <a:avLst/>
          </a:prstGeom>
        </p:spPr>
      </p:pic>
      <p:pic>
        <p:nvPicPr>
          <p:cNvPr id="4" name="Picture 3" descr="C:\Users\ewilson\AppData\Local\Microsoft\Windows\Temporary Internet Files\Content.IE5\DKBJ8HN5\apple_core_cutie_mark_request_by_rildraw-d489cw2[1].png"/>
          <p:cNvPicPr>
            <a:picLocks noChangeAspect="1" noChangeArrowheads="1"/>
          </p:cNvPicPr>
          <p:nvPr/>
        </p:nvPicPr>
        <p:blipFill>
          <a:blip r:embed="rId4" cstate="print"/>
          <a:srcRect/>
          <a:stretch>
            <a:fillRect/>
          </a:stretch>
        </p:blipFill>
        <p:spPr bwMode="auto">
          <a:xfrm>
            <a:off x="7543800" y="5410200"/>
            <a:ext cx="1425113" cy="12954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7924800" cy="6705600"/>
          </a:xfrm>
          <a:prstGeom prst="rect">
            <a:avLst/>
          </a:prstGeom>
          <a:noFill/>
          <a:ln w="9525">
            <a:noFill/>
            <a:miter lim="800000"/>
            <a:headEnd/>
            <a:tailEnd/>
          </a:ln>
        </p:spPr>
      </p:pic>
      <p:pic>
        <p:nvPicPr>
          <p:cNvPr id="3" name="Picture 2" descr="Brave.png"/>
          <p:cNvPicPr>
            <a:picLocks noChangeAspect="1"/>
          </p:cNvPicPr>
          <p:nvPr/>
        </p:nvPicPr>
        <p:blipFill>
          <a:blip r:embed="rId3" cstate="print"/>
          <a:stretch>
            <a:fillRect/>
          </a:stretch>
        </p:blipFill>
        <p:spPr>
          <a:xfrm>
            <a:off x="7696200" y="152400"/>
            <a:ext cx="1145953" cy="1084998"/>
          </a:xfrm>
          <a:prstGeom prst="rect">
            <a:avLst/>
          </a:prstGeom>
        </p:spPr>
      </p:pic>
      <p:pic>
        <p:nvPicPr>
          <p:cNvPr id="4" name="Picture 3" descr="C:\Users\ewilson\AppData\Local\Microsoft\Windows\Temporary Internet Files\Content.IE5\DKBJ8HN5\apple_core_cutie_mark_request_by_rildraw-d489cw2[1].png"/>
          <p:cNvPicPr>
            <a:picLocks noChangeAspect="1" noChangeArrowheads="1"/>
          </p:cNvPicPr>
          <p:nvPr/>
        </p:nvPicPr>
        <p:blipFill>
          <a:blip r:embed="rId4" cstate="print"/>
          <a:srcRect/>
          <a:stretch>
            <a:fillRect/>
          </a:stretch>
        </p:blipFill>
        <p:spPr bwMode="auto">
          <a:xfrm>
            <a:off x="7543800" y="5410200"/>
            <a:ext cx="1425113" cy="12954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questions?</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Small Group Break-Out Sessions:  7:00-7:40</a:t>
            </a:r>
          </a:p>
          <a:p>
            <a:r>
              <a:rPr lang="en-US" dirty="0" smtClean="0"/>
              <a:t>Whole Group Wrap Up/Q&amp;A and Wal-Mart Gift Card Giveaway:  7:40-8:00</a:t>
            </a:r>
          </a:p>
          <a:p>
            <a:endParaRPr lang="en-US" dirty="0" smtClean="0"/>
          </a:p>
          <a:p>
            <a:pPr lvl="1"/>
            <a:r>
              <a:rPr lang="en-US" sz="4800" dirty="0" smtClean="0">
                <a:solidFill>
                  <a:srgbClr val="0000FF"/>
                </a:solidFill>
              </a:rPr>
              <a:t>K-2:  Library</a:t>
            </a:r>
          </a:p>
          <a:p>
            <a:pPr lvl="1"/>
            <a:r>
              <a:rPr lang="en-US" sz="4800" dirty="0" smtClean="0">
                <a:solidFill>
                  <a:srgbClr val="0000FF"/>
                </a:solidFill>
              </a:rPr>
              <a:t>3-4:  Room 129</a:t>
            </a:r>
          </a:p>
          <a:p>
            <a:pPr lvl="1"/>
            <a:r>
              <a:rPr lang="en-US" sz="4800" dirty="0" smtClean="0">
                <a:solidFill>
                  <a:srgbClr val="0000FF"/>
                </a:solidFill>
              </a:rPr>
              <a:t>5-6:  Room 107</a:t>
            </a:r>
          </a:p>
          <a:p>
            <a:pPr lvl="1">
              <a:buNone/>
            </a:pPr>
            <a:endParaRPr lang="en-US" sz="4800" dirty="0" smtClean="0">
              <a:solidFill>
                <a:srgbClr val="0000FF"/>
              </a:solidFill>
            </a:endParaRPr>
          </a:p>
          <a:p>
            <a:pPr lvl="1">
              <a:buNone/>
            </a:pPr>
            <a:endParaRPr lang="en-US" sz="4800" dirty="0" smtClean="0">
              <a:solidFill>
                <a:srgbClr val="0000FF"/>
              </a:solidFill>
            </a:endParaRPr>
          </a:p>
          <a:p>
            <a:endParaRPr lang="en-US" sz="4800" dirty="0">
              <a:solidFill>
                <a:srgbClr val="0000FF"/>
              </a:solidFill>
            </a:endParaRPr>
          </a:p>
        </p:txBody>
      </p:sp>
      <p:pic>
        <p:nvPicPr>
          <p:cNvPr id="4" name="Picture 3" descr="C:\Users\ewilson\AppData\Local\Microsoft\Windows\Temporary Internet Files\Content.IE5\DKBJ8HN5\apple_core_cutie_mark_request_by_rildraw-d489cw2[1].png"/>
          <p:cNvPicPr>
            <a:picLocks noChangeAspect="1" noChangeArrowheads="1"/>
          </p:cNvPicPr>
          <p:nvPr/>
        </p:nvPicPr>
        <p:blipFill>
          <a:blip r:embed="rId3" cstate="print"/>
          <a:srcRect/>
          <a:stretch>
            <a:fillRect/>
          </a:stretch>
        </p:blipFill>
        <p:spPr bwMode="auto">
          <a:xfrm>
            <a:off x="7543800" y="5410200"/>
            <a:ext cx="1425113" cy="1295400"/>
          </a:xfrm>
          <a:prstGeom prst="rect">
            <a:avLst/>
          </a:prstGeom>
          <a:noFill/>
        </p:spPr>
      </p:pic>
      <p:pic>
        <p:nvPicPr>
          <p:cNvPr id="5" name="Picture 4" descr="Brave.png"/>
          <p:cNvPicPr>
            <a:picLocks noChangeAspect="1"/>
          </p:cNvPicPr>
          <p:nvPr/>
        </p:nvPicPr>
        <p:blipFill>
          <a:blip r:embed="rId4" cstate="print"/>
          <a:stretch>
            <a:fillRect/>
          </a:stretch>
        </p:blipFill>
        <p:spPr>
          <a:xfrm>
            <a:off x="457200" y="228600"/>
            <a:ext cx="1145953" cy="108499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smtClean="0">
                <a:solidFill>
                  <a:srgbClr val="FF0000"/>
                </a:solidFill>
              </a:rPr>
              <a:t>Essential Question</a:t>
            </a:r>
            <a:r>
              <a:rPr lang="en-US" dirty="0" smtClean="0">
                <a:solidFill>
                  <a:schemeClr val="bg1"/>
                </a:solidFill>
              </a:rPr>
              <a:t>:  How can I help my child with math?  </a:t>
            </a:r>
            <a:endParaRPr lang="en-US" dirty="0">
              <a:solidFill>
                <a:schemeClr val="bg1"/>
              </a:solidFill>
            </a:endParaRPr>
          </a:p>
        </p:txBody>
      </p:sp>
      <p:sp>
        <p:nvSpPr>
          <p:cNvPr id="3" name="Subtitle 2"/>
          <p:cNvSpPr>
            <a:spLocks noGrp="1"/>
          </p:cNvSpPr>
          <p:nvPr>
            <p:ph type="subTitle" idx="1"/>
          </p:nvPr>
        </p:nvSpPr>
        <p:spPr/>
        <p:txBody>
          <a:bodyPr/>
          <a:lstStyle/>
          <a:p>
            <a:pPr algn="l"/>
            <a:r>
              <a:rPr lang="en-US" dirty="0" smtClean="0"/>
              <a:t>Think, pair, share:  Answer the essential question.   </a:t>
            </a:r>
            <a:endParaRPr lang="en-US" dirty="0"/>
          </a:p>
        </p:txBody>
      </p:sp>
      <p:pic>
        <p:nvPicPr>
          <p:cNvPr id="4" name="Picture 3" descr="C:\Users\ewilson\AppData\Local\Microsoft\Windows\Temporary Internet Files\Content.IE5\CU3J78RG\Apple-core1[1].jpg"/>
          <p:cNvPicPr>
            <a:picLocks noChangeAspect="1" noChangeArrowheads="1"/>
          </p:cNvPicPr>
          <p:nvPr/>
        </p:nvPicPr>
        <p:blipFill>
          <a:blip r:embed="rId3" cstate="print"/>
          <a:srcRect/>
          <a:stretch>
            <a:fillRect/>
          </a:stretch>
        </p:blipFill>
        <p:spPr bwMode="auto">
          <a:xfrm>
            <a:off x="4114800" y="4648200"/>
            <a:ext cx="4514850" cy="2047875"/>
          </a:xfrm>
          <a:prstGeom prst="rect">
            <a:avLst/>
          </a:prstGeom>
          <a:noFill/>
        </p:spPr>
      </p:pic>
      <p:pic>
        <p:nvPicPr>
          <p:cNvPr id="5" name="Picture 4" descr="Brave.png"/>
          <p:cNvPicPr>
            <a:picLocks noChangeAspect="1"/>
          </p:cNvPicPr>
          <p:nvPr/>
        </p:nvPicPr>
        <p:blipFill>
          <a:blip r:embed="rId4" cstate="print"/>
          <a:stretch>
            <a:fillRect/>
          </a:stretch>
        </p:blipFill>
        <p:spPr>
          <a:xfrm>
            <a:off x="457200" y="228600"/>
            <a:ext cx="1600200" cy="13716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smtClean="0">
                <a:solidFill>
                  <a:srgbClr val="FF0000"/>
                </a:solidFill>
              </a:rPr>
              <a:t>Essential Question</a:t>
            </a:r>
            <a:r>
              <a:rPr lang="en-US" dirty="0" smtClean="0">
                <a:solidFill>
                  <a:schemeClr val="bg1"/>
                </a:solidFill>
              </a:rPr>
              <a:t>:  How can I help my child with math?  </a:t>
            </a:r>
            <a:endParaRPr lang="en-US" dirty="0">
              <a:solidFill>
                <a:schemeClr val="bg1"/>
              </a:solidFill>
            </a:endParaRPr>
          </a:p>
        </p:txBody>
      </p:sp>
      <p:pic>
        <p:nvPicPr>
          <p:cNvPr id="4" name="Picture 3" descr="C:\Users\ewilson\AppData\Local\Microsoft\Windows\Temporary Internet Files\Content.IE5\CU3J78RG\Apple-core1[1].jpg"/>
          <p:cNvPicPr>
            <a:picLocks noChangeAspect="1" noChangeArrowheads="1"/>
          </p:cNvPicPr>
          <p:nvPr/>
        </p:nvPicPr>
        <p:blipFill>
          <a:blip r:embed="rId2" cstate="print"/>
          <a:srcRect/>
          <a:stretch>
            <a:fillRect/>
          </a:stretch>
        </p:blipFill>
        <p:spPr bwMode="auto">
          <a:xfrm>
            <a:off x="3352800" y="4114800"/>
            <a:ext cx="4514850" cy="2047875"/>
          </a:xfrm>
          <a:prstGeom prst="rect">
            <a:avLst/>
          </a:prstGeom>
          <a:noFill/>
        </p:spPr>
      </p:pic>
      <p:pic>
        <p:nvPicPr>
          <p:cNvPr id="5" name="Picture 4" descr="Brave.png"/>
          <p:cNvPicPr>
            <a:picLocks noChangeAspect="1"/>
          </p:cNvPicPr>
          <p:nvPr/>
        </p:nvPicPr>
        <p:blipFill>
          <a:blip r:embed="rId3" cstate="print"/>
          <a:stretch>
            <a:fillRect/>
          </a:stretch>
        </p:blipFill>
        <p:spPr>
          <a:xfrm>
            <a:off x="457200" y="228600"/>
            <a:ext cx="1600200" cy="13716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  What is common core?</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Turn and Talk:  Share 2-3 words or phrases that come to mind when you hear someone mention, “Common Core Standards.”  </a:t>
            </a:r>
          </a:p>
          <a:p>
            <a:endParaRPr lang="en-US" dirty="0" smtClean="0"/>
          </a:p>
          <a:p>
            <a:r>
              <a:rPr lang="en-US" dirty="0" smtClean="0">
                <a:hlinkClick r:id="rId3"/>
              </a:rPr>
              <a:t>Video:  Common Core in 3 Minutes</a:t>
            </a:r>
            <a:endParaRPr lang="en-US" dirty="0" smtClean="0"/>
          </a:p>
          <a:p>
            <a:endParaRPr lang="en-US" dirty="0" smtClean="0"/>
          </a:p>
          <a:p>
            <a:r>
              <a:rPr lang="en-US" dirty="0" smtClean="0">
                <a:solidFill>
                  <a:srgbClr val="0000FF"/>
                </a:solidFill>
              </a:rPr>
              <a:t>Turn and Talk</a:t>
            </a:r>
            <a:r>
              <a:rPr lang="en-US" dirty="0" smtClean="0"/>
              <a:t>:  One thing I learned that I didn’t realize…</a:t>
            </a:r>
          </a:p>
          <a:p>
            <a:r>
              <a:rPr lang="en-US" dirty="0" smtClean="0">
                <a:solidFill>
                  <a:srgbClr val="0000FF"/>
                </a:solidFill>
              </a:rPr>
              <a:t>Think, Write, Pair Share:  </a:t>
            </a:r>
            <a:r>
              <a:rPr lang="en-US" dirty="0" smtClean="0"/>
              <a:t>(3) questions you have about PA Core Aligned Math Content or Instruction at OASD</a:t>
            </a:r>
            <a:endParaRPr lang="en-US" dirty="0"/>
          </a:p>
        </p:txBody>
      </p:sp>
      <p:pic>
        <p:nvPicPr>
          <p:cNvPr id="4" name="Picture 3" descr="Brave.png"/>
          <p:cNvPicPr>
            <a:picLocks noChangeAspect="1"/>
          </p:cNvPicPr>
          <p:nvPr/>
        </p:nvPicPr>
        <p:blipFill>
          <a:blip r:embed="rId4" cstate="print"/>
          <a:stretch>
            <a:fillRect/>
          </a:stretch>
        </p:blipFill>
        <p:spPr>
          <a:xfrm>
            <a:off x="228600" y="152400"/>
            <a:ext cx="1145953" cy="1084998"/>
          </a:xfrm>
          <a:prstGeom prst="rect">
            <a:avLst/>
          </a:prstGeom>
        </p:spPr>
      </p:pic>
      <p:pic>
        <p:nvPicPr>
          <p:cNvPr id="2050" name="Picture 2" descr="C:\Users\ewilson\AppData\Local\Microsoft\Windows\Temporary Internet Files\Content.IE5\DKBJ8HN5\apple_core_cutie_mark_request_by_rildraw-d489cw2[1].png"/>
          <p:cNvPicPr>
            <a:picLocks noChangeAspect="1" noChangeArrowheads="1"/>
          </p:cNvPicPr>
          <p:nvPr/>
        </p:nvPicPr>
        <p:blipFill>
          <a:blip r:embed="rId5" cstate="print"/>
          <a:srcRect/>
          <a:stretch>
            <a:fillRect/>
          </a:stretch>
        </p:blipFill>
        <p:spPr bwMode="auto">
          <a:xfrm>
            <a:off x="7391400" y="5334000"/>
            <a:ext cx="1425113" cy="12954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315200" cy="1203960"/>
          </a:xfrm>
        </p:spPr>
        <p:txBody>
          <a:bodyPr>
            <a:normAutofit/>
          </a:bodyPr>
          <a:lstStyle/>
          <a:p>
            <a:pPr algn="ctr"/>
            <a:r>
              <a:rPr lang="en-US" dirty="0" smtClean="0">
                <a:solidFill>
                  <a:srgbClr val="FF0000"/>
                </a:solidFill>
              </a:rPr>
              <a:t>     OASD Roadmap to the </a:t>
            </a:r>
            <a:br>
              <a:rPr lang="en-US" dirty="0" smtClean="0">
                <a:solidFill>
                  <a:srgbClr val="FF0000"/>
                </a:solidFill>
              </a:rPr>
            </a:br>
            <a:r>
              <a:rPr lang="en-US" dirty="0" smtClean="0">
                <a:solidFill>
                  <a:srgbClr val="FF0000"/>
                </a:solidFill>
              </a:rPr>
              <a:t>     PA Core Math Standards</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b="1" u="sng" dirty="0" smtClean="0">
                <a:solidFill>
                  <a:srgbClr val="0000FF"/>
                </a:solidFill>
              </a:rPr>
              <a:t>Rigorous and Relevant Curriculum</a:t>
            </a:r>
            <a:r>
              <a:rPr lang="en-US" b="1" dirty="0" smtClean="0">
                <a:solidFill>
                  <a:srgbClr val="0000FF"/>
                </a:solidFill>
              </a:rPr>
              <a:t>:</a:t>
            </a:r>
            <a:r>
              <a:rPr lang="en-US" dirty="0" smtClean="0">
                <a:solidFill>
                  <a:srgbClr val="0000FF"/>
                </a:solidFill>
              </a:rPr>
              <a:t>   </a:t>
            </a:r>
            <a:r>
              <a:rPr lang="en-US" i="1" dirty="0" smtClean="0"/>
              <a:t>What will students learn in order to meet the grade level standards?  (Content)</a:t>
            </a:r>
            <a:endParaRPr lang="en-US" dirty="0" smtClean="0"/>
          </a:p>
          <a:p>
            <a:endParaRPr lang="en-US" dirty="0" smtClean="0"/>
          </a:p>
          <a:p>
            <a:r>
              <a:rPr lang="en-US" b="1" u="sng" dirty="0" smtClean="0">
                <a:solidFill>
                  <a:srgbClr val="0000FF"/>
                </a:solidFill>
              </a:rPr>
              <a:t>Elite Instructional Practice</a:t>
            </a:r>
            <a:r>
              <a:rPr lang="en-US" b="1" dirty="0" smtClean="0">
                <a:solidFill>
                  <a:srgbClr val="0000FF"/>
                </a:solidFill>
              </a:rPr>
              <a:t>:</a:t>
            </a:r>
            <a:r>
              <a:rPr lang="en-US" dirty="0" smtClean="0"/>
              <a:t>  </a:t>
            </a:r>
            <a:r>
              <a:rPr lang="en-US" i="1" dirty="0" smtClean="0"/>
              <a:t>How will teachers plan for the learning?  What instructional strategies will increase student achievement? (Consistent, Pervasive Best Practice—Learning Focused Strategies)</a:t>
            </a:r>
          </a:p>
          <a:p>
            <a:endParaRPr lang="en-US" dirty="0" smtClean="0"/>
          </a:p>
          <a:p>
            <a:r>
              <a:rPr lang="en-US" b="1" u="sng" dirty="0" smtClean="0">
                <a:solidFill>
                  <a:srgbClr val="0000FF"/>
                </a:solidFill>
              </a:rPr>
              <a:t>Assessment</a:t>
            </a:r>
            <a:r>
              <a:rPr lang="en-US" b="1" dirty="0" smtClean="0">
                <a:solidFill>
                  <a:srgbClr val="0000FF"/>
                </a:solidFill>
              </a:rPr>
              <a:t>: </a:t>
            </a:r>
            <a:r>
              <a:rPr lang="en-US" dirty="0" smtClean="0">
                <a:solidFill>
                  <a:srgbClr val="0000FF"/>
                </a:solidFill>
              </a:rPr>
              <a:t> </a:t>
            </a:r>
            <a:r>
              <a:rPr lang="en-US" i="1" dirty="0" smtClean="0"/>
              <a:t>How will we assess students’ learning throughout the year in order to ensure they are on target for meeting the standards?  (Summative—Unit Tests; Formative—Checks for Understanding)</a:t>
            </a:r>
            <a:endParaRPr lang="en-US" dirty="0"/>
          </a:p>
        </p:txBody>
      </p:sp>
      <p:pic>
        <p:nvPicPr>
          <p:cNvPr id="4" name="Picture 3" descr="Brave.png"/>
          <p:cNvPicPr>
            <a:picLocks noChangeAspect="1"/>
          </p:cNvPicPr>
          <p:nvPr/>
        </p:nvPicPr>
        <p:blipFill>
          <a:blip r:embed="rId3" cstate="print"/>
          <a:stretch>
            <a:fillRect/>
          </a:stretch>
        </p:blipFill>
        <p:spPr>
          <a:xfrm>
            <a:off x="228600" y="152400"/>
            <a:ext cx="1145953" cy="1084998"/>
          </a:xfrm>
          <a:prstGeom prst="rect">
            <a:avLst/>
          </a:prstGeom>
        </p:spPr>
      </p:pic>
      <p:pic>
        <p:nvPicPr>
          <p:cNvPr id="6" name="Picture 2" descr="C:\Users\ewilson\AppData\Local\Microsoft\Windows\Temporary Internet Files\Content.IE5\DKBJ8HN5\apple_core_cutie_mark_request_by_rildraw-d489cw2[1].png"/>
          <p:cNvPicPr>
            <a:picLocks noChangeAspect="1" noChangeArrowheads="1"/>
          </p:cNvPicPr>
          <p:nvPr/>
        </p:nvPicPr>
        <p:blipFill>
          <a:blip r:embed="rId4" cstate="print"/>
          <a:srcRect/>
          <a:stretch>
            <a:fillRect/>
          </a:stretch>
        </p:blipFill>
        <p:spPr bwMode="auto">
          <a:xfrm>
            <a:off x="7315200" y="5410200"/>
            <a:ext cx="1425113" cy="12954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          Shifts in mathematics</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solidFill>
                  <a:srgbClr val="0000FF"/>
                </a:solidFill>
              </a:rPr>
              <a:t>Shift 1:  </a:t>
            </a:r>
            <a:r>
              <a:rPr lang="en-US" dirty="0" smtClean="0"/>
              <a:t>Focus</a:t>
            </a:r>
          </a:p>
          <a:p>
            <a:endParaRPr lang="en-US" dirty="0" smtClean="0"/>
          </a:p>
          <a:p>
            <a:r>
              <a:rPr lang="en-US" dirty="0" smtClean="0">
                <a:solidFill>
                  <a:srgbClr val="0000FF"/>
                </a:solidFill>
              </a:rPr>
              <a:t>Shift 2:  </a:t>
            </a:r>
            <a:r>
              <a:rPr lang="en-US" dirty="0" smtClean="0"/>
              <a:t>Coherence</a:t>
            </a:r>
          </a:p>
          <a:p>
            <a:endParaRPr lang="en-US" dirty="0" smtClean="0"/>
          </a:p>
          <a:p>
            <a:r>
              <a:rPr lang="en-US" dirty="0" smtClean="0">
                <a:solidFill>
                  <a:srgbClr val="0000FF"/>
                </a:solidFill>
              </a:rPr>
              <a:t>Shift 3:  </a:t>
            </a:r>
            <a:r>
              <a:rPr lang="en-US" dirty="0" smtClean="0"/>
              <a:t>Fluency</a:t>
            </a:r>
          </a:p>
          <a:p>
            <a:endParaRPr lang="en-US" dirty="0" smtClean="0"/>
          </a:p>
          <a:p>
            <a:r>
              <a:rPr lang="en-US" dirty="0" smtClean="0">
                <a:solidFill>
                  <a:srgbClr val="0000FF"/>
                </a:solidFill>
              </a:rPr>
              <a:t>Shift 4:  </a:t>
            </a:r>
            <a:r>
              <a:rPr lang="en-US" dirty="0" smtClean="0"/>
              <a:t>Deep Understanding</a:t>
            </a:r>
          </a:p>
          <a:p>
            <a:endParaRPr lang="en-US" dirty="0" smtClean="0"/>
          </a:p>
          <a:p>
            <a:r>
              <a:rPr lang="en-US" dirty="0" smtClean="0">
                <a:solidFill>
                  <a:srgbClr val="0000FF"/>
                </a:solidFill>
              </a:rPr>
              <a:t>Shift 5:  </a:t>
            </a:r>
            <a:r>
              <a:rPr lang="en-US" dirty="0" smtClean="0"/>
              <a:t>Application</a:t>
            </a:r>
          </a:p>
          <a:p>
            <a:endParaRPr lang="en-US" dirty="0" smtClean="0"/>
          </a:p>
          <a:p>
            <a:r>
              <a:rPr lang="en-US" dirty="0" smtClean="0">
                <a:solidFill>
                  <a:srgbClr val="0000FF"/>
                </a:solidFill>
              </a:rPr>
              <a:t>Shift 6:  </a:t>
            </a:r>
            <a:r>
              <a:rPr lang="en-US" dirty="0" smtClean="0"/>
              <a:t>Dual Intensity</a:t>
            </a:r>
            <a:endParaRPr lang="en-US" dirty="0">
              <a:solidFill>
                <a:srgbClr val="0000FF"/>
              </a:solidFill>
            </a:endParaRPr>
          </a:p>
        </p:txBody>
      </p:sp>
      <p:pic>
        <p:nvPicPr>
          <p:cNvPr id="4" name="Picture 2" descr="C:\Users\ewilson\AppData\Local\Microsoft\Windows\Temporary Internet Files\Content.IE5\DKBJ8HN5\apple_core_cutie_mark_request_by_rildraw-d489cw2[1].png"/>
          <p:cNvPicPr>
            <a:picLocks noChangeAspect="1" noChangeArrowheads="1"/>
          </p:cNvPicPr>
          <p:nvPr/>
        </p:nvPicPr>
        <p:blipFill>
          <a:blip r:embed="rId3" cstate="print"/>
          <a:srcRect/>
          <a:stretch>
            <a:fillRect/>
          </a:stretch>
        </p:blipFill>
        <p:spPr bwMode="auto">
          <a:xfrm>
            <a:off x="7315200" y="5410200"/>
            <a:ext cx="1425113" cy="1295400"/>
          </a:xfrm>
          <a:prstGeom prst="rect">
            <a:avLst/>
          </a:prstGeom>
          <a:noFill/>
        </p:spPr>
      </p:pic>
      <p:pic>
        <p:nvPicPr>
          <p:cNvPr id="5" name="Picture 4" descr="Brave.png"/>
          <p:cNvPicPr>
            <a:picLocks noChangeAspect="1"/>
          </p:cNvPicPr>
          <p:nvPr/>
        </p:nvPicPr>
        <p:blipFill>
          <a:blip r:embed="rId4" cstate="print"/>
          <a:stretch>
            <a:fillRect/>
          </a:stretch>
        </p:blipFill>
        <p:spPr>
          <a:xfrm>
            <a:off x="304800" y="228600"/>
            <a:ext cx="1145953" cy="108499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solidFill>
                  <a:srgbClr val="FF0000"/>
                </a:solidFill>
              </a:rPr>
              <a:t>    Progressions in mathematics:  What are they?  </a:t>
            </a:r>
            <a:endParaRPr lang="en-US" sz="3200" dirty="0">
              <a:solidFill>
                <a:srgbClr val="FF0000"/>
              </a:solidFill>
            </a:endParaRPr>
          </a:p>
        </p:txBody>
      </p:sp>
      <p:sp>
        <p:nvSpPr>
          <p:cNvPr id="3" name="Content Placeholder 2"/>
          <p:cNvSpPr>
            <a:spLocks noGrp="1"/>
          </p:cNvSpPr>
          <p:nvPr>
            <p:ph idx="1"/>
          </p:nvPr>
        </p:nvSpPr>
        <p:spPr/>
        <p:txBody>
          <a:bodyPr/>
          <a:lstStyle/>
          <a:p>
            <a:r>
              <a:rPr lang="en-US" dirty="0" smtClean="0">
                <a:hlinkClick r:id="rId3"/>
              </a:rPr>
              <a:t>What are the K-4 Progressions for addition and subtraction?  </a:t>
            </a:r>
            <a:endParaRPr lang="en-US" dirty="0" smtClean="0">
              <a:hlinkClick r:id="rId4" action="ppaction://hlinkfile"/>
            </a:endParaRPr>
          </a:p>
          <a:p>
            <a:pPr>
              <a:buNone/>
            </a:pPr>
            <a:endParaRPr lang="en-US" dirty="0" smtClean="0">
              <a:hlinkClick r:id="rId4" action="ppaction://hlinkfile"/>
            </a:endParaRPr>
          </a:p>
          <a:p>
            <a:r>
              <a:rPr lang="en-US" dirty="0" smtClean="0">
                <a:hlinkClick r:id="rId4" action="ppaction://hlinkfile"/>
              </a:rPr>
              <a:t>How high are they adding and subtracting in grades K-4?</a:t>
            </a:r>
            <a:endParaRPr lang="en-US" dirty="0" smtClean="0"/>
          </a:p>
          <a:p>
            <a:endParaRPr lang="en-US" dirty="0" smtClean="0"/>
          </a:p>
          <a:p>
            <a:r>
              <a:rPr lang="en-US" dirty="0" smtClean="0">
                <a:hlinkClick r:id="rId5" action="ppaction://hlinkfile"/>
              </a:rPr>
              <a:t>HOW are they adding and subtracting in grades K-4?</a:t>
            </a:r>
            <a:endParaRPr lang="en-US" dirty="0" smtClean="0"/>
          </a:p>
          <a:p>
            <a:endParaRPr lang="en-US" dirty="0" smtClean="0"/>
          </a:p>
          <a:p>
            <a:r>
              <a:rPr lang="en-US" dirty="0" smtClean="0"/>
              <a:t>WHY?   </a:t>
            </a:r>
          </a:p>
          <a:p>
            <a:endParaRPr lang="en-US" dirty="0" smtClean="0"/>
          </a:p>
          <a:p>
            <a:endParaRPr lang="en-US" dirty="0"/>
          </a:p>
        </p:txBody>
      </p:sp>
      <p:pic>
        <p:nvPicPr>
          <p:cNvPr id="4" name="Picture 2" descr="C:\Users\ewilson\AppData\Local\Microsoft\Windows\Temporary Internet Files\Content.IE5\DKBJ8HN5\apple_core_cutie_mark_request_by_rildraw-d489cw2[1].png"/>
          <p:cNvPicPr>
            <a:picLocks noChangeAspect="1" noChangeArrowheads="1"/>
          </p:cNvPicPr>
          <p:nvPr/>
        </p:nvPicPr>
        <p:blipFill>
          <a:blip r:embed="rId6" cstate="print"/>
          <a:srcRect/>
          <a:stretch>
            <a:fillRect/>
          </a:stretch>
        </p:blipFill>
        <p:spPr bwMode="auto">
          <a:xfrm>
            <a:off x="7315200" y="5410200"/>
            <a:ext cx="1425113" cy="1295400"/>
          </a:xfrm>
          <a:prstGeom prst="rect">
            <a:avLst/>
          </a:prstGeom>
          <a:noFill/>
        </p:spPr>
      </p:pic>
      <p:pic>
        <p:nvPicPr>
          <p:cNvPr id="5" name="Picture 4" descr="Brave.png"/>
          <p:cNvPicPr>
            <a:picLocks noChangeAspect="1"/>
          </p:cNvPicPr>
          <p:nvPr/>
        </p:nvPicPr>
        <p:blipFill>
          <a:blip r:embed="rId7" cstate="print"/>
          <a:stretch>
            <a:fillRect/>
          </a:stretch>
        </p:blipFill>
        <p:spPr>
          <a:xfrm>
            <a:off x="0" y="0"/>
            <a:ext cx="1145953" cy="1084998"/>
          </a:xfrm>
          <a:prstGeom prst="rect">
            <a:avLst/>
          </a:prstGeom>
        </p:spPr>
      </p:pic>
      <p:pic>
        <p:nvPicPr>
          <p:cNvPr id="4100" name="Picture 4" descr="C:\Users\ewilson\AppData\Local\Microsoft\Windows\Temporary Internet Files\Content.IE5\DKMXZ7Z4\math_clipart[1].jpg"/>
          <p:cNvPicPr>
            <a:picLocks noChangeAspect="1" noChangeArrowheads="1"/>
          </p:cNvPicPr>
          <p:nvPr/>
        </p:nvPicPr>
        <p:blipFill>
          <a:blip r:embed="rId8" cstate="print"/>
          <a:srcRect/>
          <a:stretch>
            <a:fillRect/>
          </a:stretch>
        </p:blipFill>
        <p:spPr bwMode="auto">
          <a:xfrm>
            <a:off x="3276600" y="4876800"/>
            <a:ext cx="2667000" cy="16764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0000"/>
                </a:solidFill>
              </a:rPr>
              <a:t>      Mathematical practices</a:t>
            </a:r>
            <a:endParaRPr lang="en-US" dirty="0">
              <a:solidFill>
                <a:srgbClr val="FF0000"/>
              </a:solidFill>
            </a:endParaRPr>
          </a:p>
        </p:txBody>
      </p:sp>
      <p:sp>
        <p:nvSpPr>
          <p:cNvPr id="3" name="Content Placeholder 2"/>
          <p:cNvSpPr>
            <a:spLocks noGrp="1"/>
          </p:cNvSpPr>
          <p:nvPr>
            <p:ph idx="1"/>
          </p:nvPr>
        </p:nvSpPr>
        <p:spPr/>
        <p:txBody>
          <a:bodyPr>
            <a:normAutofit fontScale="70000" lnSpcReduction="20000"/>
          </a:bodyPr>
          <a:lstStyle/>
          <a:p>
            <a:r>
              <a:rPr lang="en-US" b="1" dirty="0" smtClean="0">
                <a:solidFill>
                  <a:srgbClr val="0000FF"/>
                </a:solidFill>
              </a:rPr>
              <a:t>1.  Make sense of problems and persevere in solving them.</a:t>
            </a:r>
          </a:p>
          <a:p>
            <a:endParaRPr lang="en-US" b="1" dirty="0" smtClean="0">
              <a:solidFill>
                <a:srgbClr val="0000FF"/>
              </a:solidFill>
            </a:endParaRPr>
          </a:p>
          <a:p>
            <a:r>
              <a:rPr lang="en-US" b="1" dirty="0" smtClean="0">
                <a:solidFill>
                  <a:srgbClr val="0000FF"/>
                </a:solidFill>
              </a:rPr>
              <a:t>2.  Reason abstractly and quantitatively.</a:t>
            </a:r>
          </a:p>
          <a:p>
            <a:endParaRPr lang="en-US" b="1" dirty="0" smtClean="0">
              <a:solidFill>
                <a:srgbClr val="0000FF"/>
              </a:solidFill>
            </a:endParaRPr>
          </a:p>
          <a:p>
            <a:r>
              <a:rPr lang="en-US" b="1" dirty="0" smtClean="0">
                <a:solidFill>
                  <a:srgbClr val="0000FF"/>
                </a:solidFill>
              </a:rPr>
              <a:t>3.  Construct viable arguments and critique the reasoning of  	others.</a:t>
            </a:r>
          </a:p>
          <a:p>
            <a:endParaRPr lang="en-US" b="1" dirty="0" smtClean="0">
              <a:solidFill>
                <a:srgbClr val="0000FF"/>
              </a:solidFill>
            </a:endParaRPr>
          </a:p>
          <a:p>
            <a:r>
              <a:rPr lang="en-US" b="1" dirty="0" smtClean="0">
                <a:solidFill>
                  <a:srgbClr val="0000FF"/>
                </a:solidFill>
              </a:rPr>
              <a:t>4.  Model with mathematics.</a:t>
            </a:r>
          </a:p>
          <a:p>
            <a:endParaRPr lang="en-US" b="1" dirty="0" smtClean="0">
              <a:solidFill>
                <a:srgbClr val="0000FF"/>
              </a:solidFill>
            </a:endParaRPr>
          </a:p>
          <a:p>
            <a:r>
              <a:rPr lang="en-US" b="1" dirty="0" smtClean="0">
                <a:solidFill>
                  <a:srgbClr val="0000FF"/>
                </a:solidFill>
              </a:rPr>
              <a:t>5.  Use appropriate tools strategically.  </a:t>
            </a:r>
          </a:p>
          <a:p>
            <a:endParaRPr lang="en-US" b="1" dirty="0" smtClean="0">
              <a:solidFill>
                <a:srgbClr val="0000FF"/>
              </a:solidFill>
            </a:endParaRPr>
          </a:p>
          <a:p>
            <a:r>
              <a:rPr lang="en-US" b="1" dirty="0" smtClean="0">
                <a:solidFill>
                  <a:srgbClr val="0000FF"/>
                </a:solidFill>
              </a:rPr>
              <a:t>6.  Attend to precision.</a:t>
            </a:r>
          </a:p>
          <a:p>
            <a:endParaRPr lang="en-US" b="1" dirty="0" smtClean="0">
              <a:solidFill>
                <a:srgbClr val="0000FF"/>
              </a:solidFill>
            </a:endParaRPr>
          </a:p>
          <a:p>
            <a:r>
              <a:rPr lang="en-US" b="1" dirty="0" smtClean="0">
                <a:solidFill>
                  <a:srgbClr val="0000FF"/>
                </a:solidFill>
              </a:rPr>
              <a:t>7.  Look for and make use of structure.  </a:t>
            </a:r>
          </a:p>
          <a:p>
            <a:endParaRPr lang="en-US" b="1" dirty="0" smtClean="0">
              <a:solidFill>
                <a:srgbClr val="0000FF"/>
              </a:solidFill>
            </a:endParaRPr>
          </a:p>
          <a:p>
            <a:r>
              <a:rPr lang="en-US" b="1" dirty="0" smtClean="0">
                <a:solidFill>
                  <a:srgbClr val="0000FF"/>
                </a:solidFill>
              </a:rPr>
              <a:t>8.  Look for and express regularity in repeated reasoning.  </a:t>
            </a:r>
            <a:endParaRPr lang="en-US" b="1" dirty="0">
              <a:solidFill>
                <a:srgbClr val="0000FF"/>
              </a:solidFill>
            </a:endParaRPr>
          </a:p>
        </p:txBody>
      </p:sp>
      <p:pic>
        <p:nvPicPr>
          <p:cNvPr id="4" name="Picture 2" descr="C:\Users\ewilson\AppData\Local\Microsoft\Windows\Temporary Internet Files\Content.IE5\DKBJ8HN5\apple_core_cutie_mark_request_by_rildraw-d489cw2[1].png"/>
          <p:cNvPicPr>
            <a:picLocks noChangeAspect="1" noChangeArrowheads="1"/>
          </p:cNvPicPr>
          <p:nvPr/>
        </p:nvPicPr>
        <p:blipFill>
          <a:blip r:embed="rId3" cstate="print"/>
          <a:srcRect/>
          <a:stretch>
            <a:fillRect/>
          </a:stretch>
        </p:blipFill>
        <p:spPr bwMode="auto">
          <a:xfrm>
            <a:off x="7315200" y="5410200"/>
            <a:ext cx="1425113" cy="1295400"/>
          </a:xfrm>
          <a:prstGeom prst="rect">
            <a:avLst/>
          </a:prstGeom>
          <a:noFill/>
        </p:spPr>
      </p:pic>
      <p:pic>
        <p:nvPicPr>
          <p:cNvPr id="5" name="Picture 4" descr="Brave.png"/>
          <p:cNvPicPr>
            <a:picLocks noChangeAspect="1"/>
          </p:cNvPicPr>
          <p:nvPr/>
        </p:nvPicPr>
        <p:blipFill>
          <a:blip r:embed="rId4" cstate="print"/>
          <a:stretch>
            <a:fillRect/>
          </a:stretch>
        </p:blipFill>
        <p:spPr>
          <a:xfrm>
            <a:off x="76200" y="152400"/>
            <a:ext cx="1145953" cy="108499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52400"/>
            <a:ext cx="8116667" cy="6553200"/>
          </a:xfrm>
          <a:prstGeom prst="rect">
            <a:avLst/>
          </a:prstGeom>
          <a:noFill/>
          <a:ln w="9525">
            <a:noFill/>
            <a:miter lim="800000"/>
            <a:headEnd/>
            <a:tailEnd/>
          </a:ln>
        </p:spPr>
      </p:pic>
      <p:pic>
        <p:nvPicPr>
          <p:cNvPr id="4" name="Picture 2" descr="C:\Users\ewilson\AppData\Local\Microsoft\Windows\Temporary Internet Files\Content.IE5\DKBJ8HN5\apple_core_cutie_mark_request_by_rildraw-d489cw2[1].png"/>
          <p:cNvPicPr>
            <a:picLocks noChangeAspect="1" noChangeArrowheads="1"/>
          </p:cNvPicPr>
          <p:nvPr/>
        </p:nvPicPr>
        <p:blipFill>
          <a:blip r:embed="rId3" cstate="print"/>
          <a:srcRect/>
          <a:stretch>
            <a:fillRect/>
          </a:stretch>
        </p:blipFill>
        <p:spPr bwMode="auto">
          <a:xfrm>
            <a:off x="7543800" y="5410200"/>
            <a:ext cx="1425113" cy="1295400"/>
          </a:xfrm>
          <a:prstGeom prst="rect">
            <a:avLst/>
          </a:prstGeom>
          <a:noFill/>
        </p:spPr>
      </p:pic>
      <p:pic>
        <p:nvPicPr>
          <p:cNvPr id="5" name="Picture 4" descr="Brave.png"/>
          <p:cNvPicPr>
            <a:picLocks noChangeAspect="1"/>
          </p:cNvPicPr>
          <p:nvPr/>
        </p:nvPicPr>
        <p:blipFill>
          <a:blip r:embed="rId4" cstate="print"/>
          <a:stretch>
            <a:fillRect/>
          </a:stretch>
        </p:blipFill>
        <p:spPr>
          <a:xfrm>
            <a:off x="7696200" y="0"/>
            <a:ext cx="1145953" cy="108499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152400"/>
            <a:ext cx="8116667" cy="6553200"/>
          </a:xfrm>
          <a:prstGeom prst="rect">
            <a:avLst/>
          </a:prstGeom>
          <a:noFill/>
          <a:ln w="9525">
            <a:noFill/>
            <a:miter lim="800000"/>
            <a:headEnd/>
            <a:tailEnd/>
          </a:ln>
        </p:spPr>
      </p:pic>
      <p:pic>
        <p:nvPicPr>
          <p:cNvPr id="3" name="Picture 2" descr="Brave.png"/>
          <p:cNvPicPr>
            <a:picLocks noChangeAspect="1"/>
          </p:cNvPicPr>
          <p:nvPr/>
        </p:nvPicPr>
        <p:blipFill>
          <a:blip r:embed="rId3" cstate="print"/>
          <a:stretch>
            <a:fillRect/>
          </a:stretch>
        </p:blipFill>
        <p:spPr>
          <a:xfrm>
            <a:off x="7696200" y="152400"/>
            <a:ext cx="1145953" cy="1084998"/>
          </a:xfrm>
          <a:prstGeom prst="rect">
            <a:avLst/>
          </a:prstGeom>
        </p:spPr>
      </p:pic>
      <p:pic>
        <p:nvPicPr>
          <p:cNvPr id="4" name="Picture 2" descr="C:\Users\ewilson\AppData\Local\Microsoft\Windows\Temporary Internet Files\Content.IE5\DKBJ8HN5\apple_core_cutie_mark_request_by_rildraw-d489cw2[1].png"/>
          <p:cNvPicPr>
            <a:picLocks noChangeAspect="1" noChangeArrowheads="1"/>
          </p:cNvPicPr>
          <p:nvPr/>
        </p:nvPicPr>
        <p:blipFill>
          <a:blip r:embed="rId4" cstate="print"/>
          <a:srcRect/>
          <a:stretch>
            <a:fillRect/>
          </a:stretch>
        </p:blipFill>
        <p:spPr bwMode="auto">
          <a:xfrm>
            <a:off x="7543800" y="5410200"/>
            <a:ext cx="1425113" cy="129540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298</TotalTime>
  <Words>495</Words>
  <Application>Microsoft Office PowerPoint</Application>
  <PresentationFormat>On-screen Show (4:3)</PresentationFormat>
  <Paragraphs>75</Paragraphs>
  <Slides>17</Slides>
  <Notes>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Opulent</vt:lpstr>
      <vt:lpstr>Getting to the core: How do I help my child in math?  </vt:lpstr>
      <vt:lpstr>Essential Question:  How can I help my child with math?  </vt:lpstr>
      <vt:lpstr>  What is common core?</vt:lpstr>
      <vt:lpstr>     OASD Roadmap to the       PA Core Math Standards</vt:lpstr>
      <vt:lpstr>          Shifts in mathematics</vt:lpstr>
      <vt:lpstr>    Progressions in mathematics:  What are they?  </vt:lpstr>
      <vt:lpstr>      Mathematical practices</vt:lpstr>
      <vt:lpstr>Slide 8</vt:lpstr>
      <vt:lpstr>Slide 9</vt:lpstr>
      <vt:lpstr>Slide 10</vt:lpstr>
      <vt:lpstr>Slide 11</vt:lpstr>
      <vt:lpstr>Slide 12</vt:lpstr>
      <vt:lpstr>Slide 13</vt:lpstr>
      <vt:lpstr>Slide 14</vt:lpstr>
      <vt:lpstr>Slide 15</vt:lpstr>
      <vt:lpstr>questions?</vt:lpstr>
      <vt:lpstr>Essential Question:  How can I help my child with math?  </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to the core: How do I help my child in math?</dc:title>
  <dc:creator>Elena Wilson</dc:creator>
  <cp:lastModifiedBy>Elena Wilson</cp:lastModifiedBy>
  <cp:revision>34</cp:revision>
  <dcterms:created xsi:type="dcterms:W3CDTF">2015-02-04T16:49:41Z</dcterms:created>
  <dcterms:modified xsi:type="dcterms:W3CDTF">2015-02-16T19:36:45Z</dcterms:modified>
</cp:coreProperties>
</file>